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72" r:id="rId4"/>
    <p:sldId id="260" r:id="rId5"/>
    <p:sldId id="261" r:id="rId6"/>
    <p:sldId id="262" r:id="rId7"/>
    <p:sldId id="275" r:id="rId8"/>
    <p:sldId id="264" r:id="rId9"/>
    <p:sldId id="263" r:id="rId10"/>
    <p:sldId id="270" r:id="rId11"/>
    <p:sldId id="266" r:id="rId12"/>
    <p:sldId id="274" r:id="rId13"/>
  </p:sldIdLst>
  <p:sldSz cx="12192000" cy="6858000"/>
  <p:notesSz cx="6888163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264"/>
    <a:srgbClr val="D28D0C"/>
    <a:srgbClr val="259436"/>
    <a:srgbClr val="DD0978"/>
    <a:srgbClr val="074C85"/>
    <a:srgbClr val="BF8900"/>
    <a:srgbClr val="660D1F"/>
    <a:srgbClr val="005E83"/>
    <a:srgbClr val="256A1E"/>
    <a:srgbClr val="A60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74395-BF8D-621E-2490-8A5ECACD5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DEEA0AB-3B4E-FD59-3AA5-EB69C87F1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090538-1CB1-60CF-0A88-5BB7DA2604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EFC13-5257-4512-AEDE-D08C8C7794EE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6D1A3D-51D3-BBC8-40A8-3A8E225A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260927-3A6A-995F-314E-25E9F7C51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77CD-1DD8-4389-9C46-3F69650E841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174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CA79F-E7D5-1330-AE7E-9011B447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B87FF95-254B-D93C-1976-63798694D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64BFE4-6484-0D65-EAA1-8B44F998FA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EFC13-5257-4512-AEDE-D08C8C7794EE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848F4C-11F1-031E-C7BD-48FD1B57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2ABE9C-93AD-D931-543D-CC5350F3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77CD-1DD8-4389-9C46-3F69650E84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215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0DEAB6E-F2D7-EA29-78DD-3201B3EBD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AD2DA6-F909-4C26-531B-E2B125EB9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89F7D4-84EF-697C-5D6D-17F0C80D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EFC13-5257-4512-AEDE-D08C8C7794EE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39F714-9220-A60E-8EA9-66FD75F1D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C94CCF-AC82-3780-5B2D-95EF56F21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77CD-1DD8-4389-9C46-3F69650E84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91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5BFFAC-B5B5-5685-78AB-559733C6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D3B21-71B6-A2E5-374A-D64A87E4B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0154BE-C47F-0E35-BA03-B2DF209F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F0B1D0-701A-F2A9-1381-0F9B420C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77CD-1DD8-4389-9C46-3F69650E84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031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BB6E6-3D9A-2CA0-B328-D5D1658A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0EB091-DD4F-EA4D-C5D6-C012CE64A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978D38-3D68-A57D-8FA6-516C01C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EFC13-5257-4512-AEDE-D08C8C7794EE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A080BB-C15A-8173-C271-A864E834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227B52-1E35-E8B0-A6DD-59A2B5AF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77CD-1DD8-4389-9C46-3F69650E84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17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46802-7F05-CB22-C2F9-9ACE88607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A1DC6E-D4DF-86D7-FEDB-BD24825F4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CC2DEA-2B3B-845A-3603-53C322307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86C664-BFC8-4A1E-C8A7-BEA0AE34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EFC13-5257-4512-AEDE-D08C8C7794EE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3CBEAF-854F-134B-B8B4-56169CAA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C10402-730A-CAD8-1856-01410CC2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77CD-1DD8-4389-9C46-3F69650E84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5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9B1E1-4DC0-62B5-D551-1C3D39BF4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95EA6B-FEB6-FD0B-0B91-7049DAA18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80C023-44CA-5112-9589-6ED6C7244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1D5BFB-4724-B5CB-081B-B1EB0755C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4602C9B-0915-4E05-3D2B-99F25535BC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7E29FFA-CEBF-FC18-B440-419CEAF7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EFC13-5257-4512-AEDE-D08C8C7794EE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59607F9-5324-F386-0C74-B9E8E4FA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E3C1CC-8814-865F-C940-DF154917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77CD-1DD8-4389-9C46-3F69650E84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663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5747D-9AE8-37EF-DFB0-4662BDDB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5FEBBA-1AD2-1D52-C232-8D5F3287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EFC13-5257-4512-AEDE-D08C8C7794EE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58C64F-7A95-3F13-81C6-A48654ED9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9F1A17-DE58-AF5D-FF89-CA00E616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77CD-1DD8-4389-9C46-3F69650E84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32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293E1FD-3A0B-6B66-A0DC-54250B9D9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EFC13-5257-4512-AEDE-D08C8C7794EE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3B3979-64E5-7516-91FD-9D358C26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0DD3A8-EB6E-7298-DB31-F2C857FC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77CD-1DD8-4389-9C46-3F69650E84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8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31300-E735-469B-08CA-3C346D756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2BAECE-E822-B696-8CEE-80BD0B361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94F112-5CA9-0439-414E-F0510528C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E29944-84E0-7F93-5D35-4DE789395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EFC13-5257-4512-AEDE-D08C8C7794EE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A42CBE-6FED-8F9F-CD60-0BBF1A24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988DCA-2837-6808-08AE-3404229A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77CD-1DD8-4389-9C46-3F69650E84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743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90323-D8EA-3FF5-A4F8-4D3E41B3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5E7ED5C-8A6B-4CEE-D47F-F81C47717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597997-3A5B-DFBD-93A6-E38093A5D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3E53E22-9FBA-FE93-5375-879E64A9A0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EFC13-5257-4512-AEDE-D08C8C7794EE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8BCE07-ED4B-14CB-0935-4BCD415F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D9AB3A-E665-67B7-B8C4-2218F92E5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77CD-1DD8-4389-9C46-3F69650E84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1600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D68294E-C012-3E73-6A9F-66D6E428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08FCEA-F907-F0C0-A4F5-8F54295DD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C72648-D42F-7ECE-37B1-2792802F2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 dirty="0"/>
              <a:t>Hans-</a:t>
            </a:r>
            <a:r>
              <a:rPr lang="de-DE" dirty="0" err="1"/>
              <a:t>Tilkowski</a:t>
            </a:r>
            <a:r>
              <a:rPr lang="de-DE" dirty="0"/>
              <a:t>-Schule – könnte man auch rauslassen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A6085A-5E26-63C8-D1C9-4A0D7952D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9477CD-1DD8-4389-9C46-3F69650E8412}" type="slidenum">
              <a:rPr lang="de-DE" smtClean="0"/>
              <a:t>‹Nr.›</a:t>
            </a:fld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63BA1ACF-5D59-88DF-C124-31971DFEB166}"/>
              </a:ext>
            </a:extLst>
          </p:cNvPr>
          <p:cNvCxnSpPr>
            <a:cxnSpLocks/>
          </p:cNvCxnSpPr>
          <p:nvPr userDrawn="1"/>
        </p:nvCxnSpPr>
        <p:spPr>
          <a:xfrm>
            <a:off x="0" y="1153552"/>
            <a:ext cx="12192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5524790-49E6-B346-300E-2FEDC68BABC8}"/>
              </a:ext>
            </a:extLst>
          </p:cNvPr>
          <p:cNvGrpSpPr/>
          <p:nvPr userDrawn="1"/>
        </p:nvGrpSpPr>
        <p:grpSpPr>
          <a:xfrm>
            <a:off x="100693" y="6164427"/>
            <a:ext cx="737507" cy="656893"/>
            <a:chOff x="1472567" y="1631905"/>
            <a:chExt cx="4482188" cy="4459777"/>
          </a:xfrm>
        </p:grpSpPr>
        <p:pic>
          <p:nvPicPr>
            <p:cNvPr id="13" name="Picture 3" descr="AGENDA 2030">
              <a:extLst>
                <a:ext uri="{FF2B5EF4-FFF2-40B4-BE49-F238E27FC236}">
                  <a16:creationId xmlns:a16="http://schemas.microsoft.com/office/drawing/2014/main" id="{EE994E68-8691-75BA-26AF-49FF75F70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72567" y="1631905"/>
              <a:ext cx="4482188" cy="4459777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33F42DC5-D02D-3B80-84F4-A331606F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485" l="0" r="96154">
                          <a14:foregroundMark x1="55385" y1="21970" x2="55385" y2="21970"/>
                          <a14:foregroundMark x1="57692" y1="31061" x2="57692" y2="31061"/>
                          <a14:foregroundMark x1="64615" y1="4545" x2="64615" y2="4545"/>
                          <a14:foregroundMark x1="91538" y1="27273" x2="97692" y2="25000"/>
                          <a14:foregroundMark x1="769" y1="11364" x2="7692" y2="15909"/>
                          <a14:foregroundMark x1="33846" y1="81818" x2="36154" y2="87121"/>
                          <a14:foregroundMark x1="44615" y1="83333" x2="47692" y2="98485"/>
                          <a14:foregroundMark x1="60000" y1="0" x2="63846" y2="37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76676" y="3019647"/>
              <a:ext cx="1940019" cy="1969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4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3F4E4-34DE-4915-E440-AF967226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-49213"/>
            <a:ext cx="11919857" cy="1460499"/>
          </a:xfrm>
        </p:spPr>
        <p:txBody>
          <a:bodyPr>
            <a:normAutofit fontScale="90000"/>
          </a:bodyPr>
          <a:lstStyle/>
          <a:p>
            <a:r>
              <a:rPr lang="de-DE" dirty="0"/>
              <a:t>Für eine gute Zukunft: </a:t>
            </a:r>
            <a:br>
              <a:rPr lang="de-DE" dirty="0"/>
            </a:br>
            <a:r>
              <a:rPr lang="de-DE" dirty="0"/>
              <a:t>Alle gemeinsam unter dem Dach „Schule der Zukunft“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01434B-A589-C361-BAE2-FB992C56C1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73" t="1447" r="14568"/>
          <a:stretch/>
        </p:blipFill>
        <p:spPr>
          <a:xfrm>
            <a:off x="6096000" y="1653643"/>
            <a:ext cx="5271407" cy="4105332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9DF3F72-E804-69F1-5D07-6B6F117BE371}"/>
              </a:ext>
            </a:extLst>
          </p:cNvPr>
          <p:cNvGrpSpPr/>
          <p:nvPr/>
        </p:nvGrpSpPr>
        <p:grpSpPr>
          <a:xfrm>
            <a:off x="824593" y="1653643"/>
            <a:ext cx="4090307" cy="4089600"/>
            <a:chOff x="1472567" y="1631905"/>
            <a:chExt cx="4482188" cy="4459777"/>
          </a:xfrm>
        </p:grpSpPr>
        <p:pic>
          <p:nvPicPr>
            <p:cNvPr id="5" name="Picture 3" descr="AGENDA 2030">
              <a:extLst>
                <a:ext uri="{FF2B5EF4-FFF2-40B4-BE49-F238E27FC236}">
                  <a16:creationId xmlns:a16="http://schemas.microsoft.com/office/drawing/2014/main" id="{93529D57-FAB7-1657-3BD7-D9E9DA2C1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2567" y="1631905"/>
              <a:ext cx="4482188" cy="4459777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F2AB063-E595-DD7A-632D-A9FD56E27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485" l="0" r="96154">
                          <a14:foregroundMark x1="55385" y1="21970" x2="55385" y2="21970"/>
                          <a14:foregroundMark x1="57692" y1="31061" x2="57692" y2="31061"/>
                          <a14:foregroundMark x1="64615" y1="4545" x2="64615" y2="4545"/>
                          <a14:foregroundMark x1="91538" y1="27273" x2="97692" y2="25000"/>
                          <a14:foregroundMark x1="769" y1="11364" x2="7692" y2="15909"/>
                          <a14:foregroundMark x1="33846" y1="81818" x2="36154" y2="87121"/>
                          <a14:foregroundMark x1="44615" y1="83333" x2="47692" y2="98485"/>
                          <a14:foregroundMark x1="60000" y1="0" x2="63846" y2="37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76676" y="3019647"/>
              <a:ext cx="1940019" cy="1969866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B80DB842-566A-5580-60EC-790E56A41988}"/>
              </a:ext>
            </a:extLst>
          </p:cNvPr>
          <p:cNvSpPr txBox="1"/>
          <p:nvPr/>
        </p:nvSpPr>
        <p:spPr>
          <a:xfrm>
            <a:off x="2183946" y="5985600"/>
            <a:ext cx="836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Viele Bausteine bilden ein stabiles Fundament und tragen unser gemeinsames Dach „Schule der Zukunft“.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3CFA0504-E12E-5B57-FAB2-A9C2BC863DC0}"/>
              </a:ext>
            </a:extLst>
          </p:cNvPr>
          <p:cNvSpPr/>
          <p:nvPr/>
        </p:nvSpPr>
        <p:spPr>
          <a:xfrm>
            <a:off x="72829" y="6046290"/>
            <a:ext cx="1047750" cy="8117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Folie 1">
            <a:hlinkClick r:id="" action="ppaction://media"/>
            <a:extLst>
              <a:ext uri="{FF2B5EF4-FFF2-40B4-BE49-F238E27FC236}">
                <a16:creationId xmlns:a16="http://schemas.microsoft.com/office/drawing/2014/main" id="{930E1635-2102-6D0A-CB8D-EC42D3E39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2143" y="1226970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4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5671A-B07D-8B4F-2644-ABE9F5C94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AD38CB-2893-3E5E-CB4B-DD2147A0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D28D0C"/>
                </a:solidFill>
              </a:rPr>
              <a:t>Nachhaltigkeit im WP-Unterricht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972ADBD-B2E8-99F8-01B8-D04948EC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120344"/>
            <a:ext cx="2721077" cy="20408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C8EC238-0D6D-1F1B-D3E3-0310834DF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580" y="4120344"/>
            <a:ext cx="2947220" cy="201273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B9FBB69-6DF5-3BDD-8114-FD30AC703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925" y="4120344"/>
            <a:ext cx="3704007" cy="206514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B0A612A-CF89-09B5-0414-18F24B71BCCF}"/>
              </a:ext>
            </a:extLst>
          </p:cNvPr>
          <p:cNvSpPr txBox="1"/>
          <p:nvPr/>
        </p:nvSpPr>
        <p:spPr>
          <a:xfrm>
            <a:off x="3392706" y="1444748"/>
            <a:ext cx="76826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„Energiesparen macht Schule“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Together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to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nature</a:t>
            </a: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  <a:ea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64"/>
                </a:solidFill>
              </a:rPr>
              <a:t>Feuer, Wasser, Erde, Luft - Wie gehen wir mit den Elementen um?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64"/>
                </a:solidFill>
                <a:ea typeface="Aptos" panose="020B0004020202020204" pitchFamily="34" charset="0"/>
              </a:rPr>
              <a:t>Klassen-Klimakonferenz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64"/>
                </a:solidFill>
                <a:ea typeface="Aptos" panose="020B0004020202020204" pitchFamily="34" charset="0"/>
              </a:rPr>
              <a:t>Helft den Tieren!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64"/>
                </a:solidFill>
                <a:ea typeface="Aptos" panose="020B0004020202020204" pitchFamily="34" charset="0"/>
              </a:rPr>
              <a:t>Plastik überall – kreatives Upcycling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64"/>
                </a:solidFill>
                <a:ea typeface="Aptos" panose="020B0004020202020204" pitchFamily="34" charset="0"/>
              </a:rPr>
              <a:t>„Klima-gesunde Ernährung“</a:t>
            </a:r>
            <a:endParaRPr lang="de-DE" sz="20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69BF599-CE0A-DD99-7A79-7F28F410B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440129"/>
            <a:ext cx="2289976" cy="22467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8231232-B03E-05F4-98A3-D0C9C46BA8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3062" y="216048"/>
            <a:ext cx="1924538" cy="1798476"/>
          </a:xfrm>
          <a:prstGeom prst="rect">
            <a:avLst/>
          </a:prstGeom>
        </p:spPr>
      </p:pic>
      <p:pic>
        <p:nvPicPr>
          <p:cNvPr id="4" name="Folie 10">
            <a:hlinkClick r:id="" action="ppaction://media"/>
            <a:extLst>
              <a:ext uri="{FF2B5EF4-FFF2-40B4-BE49-F238E27FC236}">
                <a16:creationId xmlns:a16="http://schemas.microsoft.com/office/drawing/2014/main" id="{24AB8AFB-EA02-0828-1D43-4E316650D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07" y="1153552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9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301E53-EBCC-6F68-7BA5-13AFDA302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1E3264"/>
                </a:solidFill>
              </a:rPr>
              <a:t>Zukunftsplanung/</a:t>
            </a:r>
            <a:r>
              <a:rPr lang="en-US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Berufsorientierung</a:t>
            </a:r>
            <a:endParaRPr lang="de-DE" dirty="0">
              <a:solidFill>
                <a:srgbClr val="1E3264"/>
              </a:solidFill>
            </a:endParaRPr>
          </a:p>
        </p:txBody>
      </p:sp>
      <p:pic>
        <p:nvPicPr>
          <p:cNvPr id="4" name="Grafik 3" descr="Ein Bild, das Kreative Künste, Rechteck, Design, Würfel enthält.&#10;&#10;Automatisch generierte Beschreibung">
            <a:extLst>
              <a:ext uri="{FF2B5EF4-FFF2-40B4-BE49-F238E27FC236}">
                <a16:creationId xmlns:a16="http://schemas.microsoft.com/office/drawing/2014/main" id="{3E2516B9-BD6D-4A40-E455-FB9E0DAC3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669" y="184415"/>
            <a:ext cx="1938696" cy="18302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9F36DFE-B3B2-2EE1-8278-2162871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2988"/>
          <a:stretch/>
        </p:blipFill>
        <p:spPr>
          <a:xfrm>
            <a:off x="9310092" y="2195363"/>
            <a:ext cx="2602273" cy="378214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4AC97F1-5823-A1C9-4951-73F5FF3DB887}"/>
              </a:ext>
            </a:extLst>
          </p:cNvPr>
          <p:cNvSpPr txBox="1"/>
          <p:nvPr/>
        </p:nvSpPr>
        <p:spPr>
          <a:xfrm>
            <a:off x="3410977" y="1334263"/>
            <a:ext cx="537004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Fest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verankert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als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 WPU-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Fach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 in den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Jahrgängen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 7 – 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Bewerbungstraining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als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AG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im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Ganztag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effectLst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Eigener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Berufsorientierungstag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an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unserer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Schule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Förderung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 von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außerunterrichtliche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m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Engagement: </a:t>
            </a:r>
            <a:b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Schülervertretung</a:t>
            </a:r>
            <a:b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Streitschlichtung</a:t>
            </a:r>
            <a:b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Sporthelfer:innen</a:t>
            </a:r>
            <a:b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Bildungstandems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N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eue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Kooperationen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Eiffage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 Infra-Rail, Herne</a:t>
            </a:r>
            <a:b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Seniorenresidenz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Curanum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 (in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Anbahnung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)</a:t>
            </a:r>
            <a:b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Talentkolleg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cs typeface="Arial" panose="020B0604020202020204" pitchFamily="34" charset="0"/>
              </a:rPr>
              <a:t> Ruhr 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4064B59-ACF8-41BB-A8CE-BF004A544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5" y="1608093"/>
            <a:ext cx="2688492" cy="3796949"/>
          </a:xfrm>
          <a:prstGeom prst="rect">
            <a:avLst/>
          </a:prstGeom>
        </p:spPr>
      </p:pic>
      <p:pic>
        <p:nvPicPr>
          <p:cNvPr id="6" name="Folie 11 Berufsorientierung nmNORM">
            <a:hlinkClick r:id="" action="ppaction://media"/>
            <a:extLst>
              <a:ext uri="{FF2B5EF4-FFF2-40B4-BE49-F238E27FC236}">
                <a16:creationId xmlns:a16="http://schemas.microsoft.com/office/drawing/2014/main" id="{B7301F3C-F962-8411-A349-1289A1EB7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635" y="1209276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1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0D0D3-C735-91B5-D293-8199EFAC8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AA353-A402-9264-127C-2DDECA30A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-49213"/>
            <a:ext cx="11919857" cy="1460499"/>
          </a:xfrm>
        </p:spPr>
        <p:txBody>
          <a:bodyPr>
            <a:normAutofit/>
          </a:bodyPr>
          <a:lstStyle/>
          <a:p>
            <a:r>
              <a:rPr lang="de-DE" sz="3900" dirty="0"/>
              <a:t>Unser Ziel: Eine gute Zukunft durch nachhaltiges Handeln mit Blick auf das eigene Leben und die Gesellschaft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D65A42-3E8F-B7D2-C65E-79DEEB965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73" t="1447" r="14568"/>
          <a:stretch/>
        </p:blipFill>
        <p:spPr>
          <a:xfrm>
            <a:off x="9343281" y="4626530"/>
            <a:ext cx="2848719" cy="2218561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E391869-F517-38C9-1BAE-BA33F03F3A11}"/>
              </a:ext>
            </a:extLst>
          </p:cNvPr>
          <p:cNvGrpSpPr/>
          <p:nvPr/>
        </p:nvGrpSpPr>
        <p:grpSpPr>
          <a:xfrm>
            <a:off x="47502" y="4906448"/>
            <a:ext cx="1938978" cy="1938643"/>
            <a:chOff x="1472567" y="1631905"/>
            <a:chExt cx="4482188" cy="4459777"/>
          </a:xfrm>
        </p:grpSpPr>
        <p:pic>
          <p:nvPicPr>
            <p:cNvPr id="5" name="Picture 3" descr="AGENDA 2030">
              <a:extLst>
                <a:ext uri="{FF2B5EF4-FFF2-40B4-BE49-F238E27FC236}">
                  <a16:creationId xmlns:a16="http://schemas.microsoft.com/office/drawing/2014/main" id="{7275E803-BC5C-A9D7-DF43-A9959AA56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2567" y="1631905"/>
              <a:ext cx="4482188" cy="4459777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4A5F8D9-ADE7-AF0D-1689-2AFA422FD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485" l="0" r="96154">
                          <a14:foregroundMark x1="55385" y1="21970" x2="55385" y2="21970"/>
                          <a14:foregroundMark x1="57692" y1="31061" x2="57692" y2="31061"/>
                          <a14:foregroundMark x1="64615" y1="4545" x2="64615" y2="4545"/>
                          <a14:foregroundMark x1="91538" y1="27273" x2="97692" y2="25000"/>
                          <a14:foregroundMark x1="769" y1="11364" x2="7692" y2="15909"/>
                          <a14:foregroundMark x1="33846" y1="81818" x2="36154" y2="87121"/>
                          <a14:foregroundMark x1="44615" y1="83333" x2="47692" y2="98485"/>
                          <a14:foregroundMark x1="60000" y1="0" x2="63846" y2="37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76676" y="3019647"/>
              <a:ext cx="1940019" cy="1969866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6E5F5BF0-3DF3-092B-F9AC-E6495FD6A875}"/>
              </a:ext>
            </a:extLst>
          </p:cNvPr>
          <p:cNvSpPr txBox="1"/>
          <p:nvPr/>
        </p:nvSpPr>
        <p:spPr>
          <a:xfrm>
            <a:off x="3073320" y="5412959"/>
            <a:ext cx="5553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Whole School Approach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9823156-B423-4732-9E47-FEFE2A5AC231}"/>
              </a:ext>
            </a:extLst>
          </p:cNvPr>
          <p:cNvSpPr txBox="1"/>
          <p:nvPr/>
        </p:nvSpPr>
        <p:spPr>
          <a:xfrm>
            <a:off x="1708701" y="1442352"/>
            <a:ext cx="791235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64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Weiterführende systemische Umsetzung des BNE-Gedankens in den Curricula als auch im Ganztagskonzept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64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Feste Implementierung eines jährlichen Berufsorientierungstags für alle Jahrgangsstufen 5-10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64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Fortschreibung des dynamischen schuleigenen WPU-Konzepts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64"/>
                </a:solidFill>
              </a:rPr>
              <a:t>Weitere Stärkung und Förderung der Selbständigkeit der SV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64"/>
                </a:solidFill>
              </a:rPr>
              <a:t>Partizipation Stärken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64"/>
                </a:solidFill>
              </a:rPr>
              <a:t>Durchführung eines „Roten Salons“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E3264"/>
                </a:solidFill>
              </a:rPr>
              <a:t>Schulinterne Lehrerfortbildung am 14. März 2024:</a:t>
            </a:r>
            <a:br>
              <a:rPr lang="de-DE" sz="2000" dirty="0">
                <a:solidFill>
                  <a:srgbClr val="1E3264"/>
                </a:solidFill>
              </a:rPr>
            </a:br>
            <a:r>
              <a:rPr lang="de-DE" sz="2000" dirty="0">
                <a:solidFill>
                  <a:srgbClr val="1E3264"/>
                </a:solidFill>
              </a:rPr>
              <a:t>P</a:t>
            </a:r>
            <a:r>
              <a:rPr lang="de-DE" sz="2000" dirty="0">
                <a:solidFill>
                  <a:srgbClr val="1E32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rojektunterricht- fächerverbindendes Lernen (</a:t>
            </a:r>
            <a:r>
              <a:rPr lang="de-DE" sz="2000" dirty="0" err="1">
                <a:solidFill>
                  <a:srgbClr val="1E32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deeper</a:t>
            </a:r>
            <a:r>
              <a:rPr lang="de-DE" sz="2000" dirty="0">
                <a:solidFill>
                  <a:srgbClr val="1E32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solidFill>
                  <a:srgbClr val="1E32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de-DE" sz="2000" dirty="0">
                <a:solidFill>
                  <a:srgbClr val="1E32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DE" sz="2000" dirty="0">
              <a:solidFill>
                <a:srgbClr val="1E3264"/>
              </a:solidFill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2000" dirty="0"/>
          </a:p>
        </p:txBody>
      </p:sp>
      <p:pic>
        <p:nvPicPr>
          <p:cNvPr id="9" name="Folie 12 Schluss">
            <a:hlinkClick r:id="" action="ppaction://media"/>
            <a:extLst>
              <a:ext uri="{FF2B5EF4-FFF2-40B4-BE49-F238E27FC236}">
                <a16:creationId xmlns:a16="http://schemas.microsoft.com/office/drawing/2014/main" id="{84F7009A-7F10-1835-5EB1-2FF9C987F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2143" y="1287757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6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F40B4D-87D2-E704-F475-3C9AE39B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810"/>
            <a:ext cx="10515600" cy="788426"/>
          </a:xfrm>
        </p:spPr>
        <p:txBody>
          <a:bodyPr>
            <a:normAutofit fontScale="90000"/>
          </a:bodyPr>
          <a:lstStyle/>
          <a:p>
            <a:r>
              <a:rPr lang="de-DE" dirty="0"/>
              <a:t>Ein starkes Fundament durch die Weiterentwicklung der BNE-Arbeit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E186C19-9A98-C57D-45B8-22D4DCACCFE4}"/>
              </a:ext>
            </a:extLst>
          </p:cNvPr>
          <p:cNvSpPr txBox="1"/>
          <p:nvPr/>
        </p:nvSpPr>
        <p:spPr>
          <a:xfrm>
            <a:off x="2839341" y="1597498"/>
            <a:ext cx="854055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1.01.2022: Päd. Tag zur Implementierung von BNE</a:t>
            </a:r>
            <a:b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in den WPU-Unterricht</a:t>
            </a:r>
            <a:b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Pilotphase ist durchlaufen und evaluiert </a:t>
            </a:r>
            <a:b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 WPU-Konzept ist erarbeitet und nun im 2. Jahr der Umsetzung</a:t>
            </a:r>
            <a:b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Erweiterung: halbjährliche WPU-Exkursionstage zu den BNE-Themen</a:t>
            </a: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E98DC5-3F82-E32D-5F80-B067BEF58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103" y="3670733"/>
            <a:ext cx="2682472" cy="198746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D0B7DD8-803B-250E-B565-1764922C3200}"/>
              </a:ext>
            </a:extLst>
          </p:cNvPr>
          <p:cNvSpPr txBox="1"/>
          <p:nvPr/>
        </p:nvSpPr>
        <p:spPr>
          <a:xfrm>
            <a:off x="2839341" y="3250884"/>
            <a:ext cx="619811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Teilnahme an der „</a:t>
            </a:r>
            <a:r>
              <a:rPr lang="de-DE" sz="2000" kern="1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WIRkstatt</a:t>
            </a: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Zukunft“</a:t>
            </a:r>
            <a:b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000" kern="100" dirty="0" err="1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Kolleg</a:t>
            </a:r>
            <a:r>
              <a:rPr lang="de-DE" sz="2000" kern="1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:innen</a:t>
            </a: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und Schulleitung) zur weiteren</a:t>
            </a:r>
            <a:b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systemischen Implementierung  von BNE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SV tagt eigenverantwortlich ohne Beisein von </a:t>
            </a:r>
            <a:r>
              <a:rPr lang="de-DE" sz="2000" kern="1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Lehrer:innen</a:t>
            </a:r>
            <a:endParaRPr lang="de-DE" sz="2000" kern="100" dirty="0">
              <a:solidFill>
                <a:schemeClr val="tx2">
                  <a:lumMod val="90000"/>
                  <a:lumOff val="1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</a:rPr>
              <a:t>Inhaltliche und organisatorische Ausrichtung  des Ganztags vollständig auf BNE-Themen unter Mitwirkung außerschulischer Lehrkräfte</a:t>
            </a:r>
            <a:endParaRPr lang="de-DE" sz="2000" kern="100" dirty="0">
              <a:solidFill>
                <a:schemeClr val="tx2">
                  <a:lumMod val="90000"/>
                  <a:lumOff val="1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br>
              <a:rPr lang="de-DE" sz="20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sz="2000" kern="100" dirty="0">
              <a:solidFill>
                <a:schemeClr val="tx2">
                  <a:lumMod val="90000"/>
                  <a:lumOff val="10000"/>
                </a:schemeClr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507A165-2420-D325-9DA3-40CA79BD3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7125" y="-99502"/>
            <a:ext cx="2294450" cy="20946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01B14B3-39C7-A1D6-D8CD-91C9ED259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18" y="2025369"/>
            <a:ext cx="2163792" cy="2885056"/>
          </a:xfrm>
          <a:prstGeom prst="rect">
            <a:avLst/>
          </a:prstGeom>
        </p:spPr>
      </p:pic>
      <p:pic>
        <p:nvPicPr>
          <p:cNvPr id="8" name="Folie 2">
            <a:hlinkClick r:id="" action="ppaction://media"/>
            <a:extLst>
              <a:ext uri="{FF2B5EF4-FFF2-40B4-BE49-F238E27FC236}">
                <a16:creationId xmlns:a16="http://schemas.microsoft.com/office/drawing/2014/main" id="{3DCAD339-929F-2431-3B01-5128341A0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425" y="1208242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2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E90C28E-0FCD-9AD4-445D-A26C021335C0}"/>
              </a:ext>
            </a:extLst>
          </p:cNvPr>
          <p:cNvSpPr txBox="1"/>
          <p:nvPr/>
        </p:nvSpPr>
        <p:spPr>
          <a:xfrm>
            <a:off x="409575" y="229285"/>
            <a:ext cx="11372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„Kindererziehung findet zwischen den Zeilen statt“</a:t>
            </a:r>
            <a:b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Jesper Juul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87E0A5-9EFC-F94D-E6B5-BF129A944BC5}"/>
              </a:ext>
            </a:extLst>
          </p:cNvPr>
          <p:cNvSpPr txBox="1"/>
          <p:nvPr/>
        </p:nvSpPr>
        <p:spPr>
          <a:xfrm>
            <a:off x="1898075" y="1570419"/>
            <a:ext cx="8876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Hans-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Tilkowski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-Schule auf dem Weg zur guten gesunden „Wohlfühlschule“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228F156-0256-DF31-190B-CECE84E7901C}"/>
              </a:ext>
            </a:extLst>
          </p:cNvPr>
          <p:cNvSpPr txBox="1"/>
          <p:nvPr/>
        </p:nvSpPr>
        <p:spPr>
          <a:xfrm>
            <a:off x="6415088" y="2696110"/>
            <a:ext cx="5367337" cy="2971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Die </a:t>
            </a:r>
            <a:r>
              <a:rPr lang="de-DE" sz="2000" dirty="0">
                <a:solidFill>
                  <a:srgbClr val="0E2841">
                    <a:lumMod val="90000"/>
                    <a:lumOff val="10000"/>
                  </a:srgbClr>
                </a:solidFill>
                <a:latin typeface="Aptos" panose="02110004020202020204"/>
              </a:rPr>
              <a:t>wichtigsten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Bausteine für das Fundament sind: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5E8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Demokratie leben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A6055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Integration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56A1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Gesundheit und Bewegung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660D1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Zukunftsplanung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BF89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Nachhaltigkeit</a:t>
            </a:r>
          </a:p>
        </p:txBody>
      </p:sp>
      <p:pic>
        <p:nvPicPr>
          <p:cNvPr id="18" name="Grafik 17" descr="Ein Bild, das Kreative Künste, Farbigkeit, Würfel, Design enthält.&#10;&#10;Automatisch generierte Beschreibung">
            <a:extLst>
              <a:ext uri="{FF2B5EF4-FFF2-40B4-BE49-F238E27FC236}">
                <a16:creationId xmlns:a16="http://schemas.microsoft.com/office/drawing/2014/main" id="{CA3680DF-0AE2-3CD0-34BB-1017157B4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2679352"/>
            <a:ext cx="5633771" cy="3168997"/>
          </a:xfrm>
          <a:prstGeom prst="rect">
            <a:avLst/>
          </a:prstGeom>
        </p:spPr>
      </p:pic>
      <p:pic>
        <p:nvPicPr>
          <p:cNvPr id="3" name="Folie 3">
            <a:hlinkClick r:id="" action="ppaction://media"/>
            <a:extLst>
              <a:ext uri="{FF2B5EF4-FFF2-40B4-BE49-F238E27FC236}">
                <a16:creationId xmlns:a16="http://schemas.microsoft.com/office/drawing/2014/main" id="{911A30BE-E313-0E53-C178-B3B209E45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893" y="1198285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7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B1E08-D358-83AD-86C4-0D55EBFA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74C85"/>
                </a:solidFill>
              </a:rPr>
              <a:t>Demokratie leben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6AE985-653C-62DE-A8FF-844F96F26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334" y="1600684"/>
            <a:ext cx="6447551" cy="3294851"/>
          </a:xfrm>
        </p:spPr>
        <p:txBody>
          <a:bodyPr numCol="2">
            <a:normAutofit lnSpcReduction="10000"/>
          </a:bodyPr>
          <a:lstStyle/>
          <a:p>
            <a:pPr marL="0" indent="0">
              <a:buNone/>
            </a:pPr>
            <a:r>
              <a:rPr lang="de-DE" sz="2000" dirty="0"/>
              <a:t>Klassenrat</a:t>
            </a:r>
          </a:p>
          <a:p>
            <a:pPr marL="0" indent="0">
              <a:buNone/>
            </a:pPr>
            <a:r>
              <a:rPr lang="de-DE" sz="2000" dirty="0"/>
              <a:t>SV</a:t>
            </a:r>
          </a:p>
          <a:p>
            <a:pPr marL="0" indent="0">
              <a:buNone/>
            </a:pPr>
            <a:r>
              <a:rPr lang="de-DE" sz="2000" dirty="0"/>
              <a:t>Teilnahme an den SSV-Sitzungen </a:t>
            </a:r>
          </a:p>
          <a:p>
            <a:pPr marL="0" indent="0">
              <a:buNone/>
            </a:pPr>
            <a:r>
              <a:rPr lang="de-DE" sz="2000" dirty="0" err="1"/>
              <a:t>Sporthelfer:innen</a:t>
            </a:r>
            <a:endParaRPr lang="de-DE" sz="2000" dirty="0"/>
          </a:p>
          <a:p>
            <a:pPr marL="0" indent="0">
              <a:buNone/>
            </a:pPr>
            <a:r>
              <a:rPr lang="de-DE" sz="2000" dirty="0" err="1"/>
              <a:t>Streitschlichter:innen</a:t>
            </a:r>
            <a:endParaRPr lang="de-DE" sz="2000" dirty="0"/>
          </a:p>
          <a:p>
            <a:pPr marL="0" indent="0">
              <a:buNone/>
            </a:pPr>
            <a:r>
              <a:rPr lang="de-DE" sz="2000" dirty="0"/>
              <a:t>Elternpflegschaft</a:t>
            </a:r>
          </a:p>
          <a:p>
            <a:pPr marL="0" indent="0">
              <a:buNone/>
            </a:pPr>
            <a:r>
              <a:rPr lang="de-DE" sz="2000" dirty="0"/>
              <a:t>Elterncafé</a:t>
            </a:r>
          </a:p>
          <a:p>
            <a:pPr marL="0" indent="0">
              <a:buNone/>
            </a:pPr>
            <a:r>
              <a:rPr lang="de-DE" sz="2000" dirty="0"/>
              <a:t>Lehrerkonferenz</a:t>
            </a:r>
          </a:p>
          <a:p>
            <a:pPr marL="0" indent="0">
              <a:buNone/>
            </a:pPr>
            <a:r>
              <a:rPr lang="de-DE" sz="2000" dirty="0"/>
              <a:t>Schulkonferenz</a:t>
            </a:r>
          </a:p>
          <a:p>
            <a:pPr marL="0" indent="0">
              <a:buNone/>
            </a:pPr>
            <a:r>
              <a:rPr lang="de-DE" sz="2000" dirty="0"/>
              <a:t>Schulpflegschaft</a:t>
            </a:r>
          </a:p>
          <a:p>
            <a:pPr marL="0" indent="0">
              <a:buNone/>
            </a:pPr>
            <a:r>
              <a:rPr lang="de-DE" sz="2000" dirty="0"/>
              <a:t>Kollegium</a:t>
            </a:r>
          </a:p>
          <a:p>
            <a:pPr marL="0" indent="0">
              <a:buNone/>
            </a:pPr>
            <a:r>
              <a:rPr lang="de-DE" sz="2000" dirty="0"/>
              <a:t>Schulleitung</a:t>
            </a:r>
          </a:p>
          <a:p>
            <a:pPr marL="0" indent="0">
              <a:buNone/>
            </a:pPr>
            <a:r>
              <a:rPr lang="de-DE" sz="2000" dirty="0"/>
              <a:t>Steuergruppe</a:t>
            </a:r>
          </a:p>
          <a:p>
            <a:pPr marL="0" indent="0">
              <a:buNone/>
            </a:pPr>
            <a:r>
              <a:rPr lang="de-DE" sz="2000" dirty="0"/>
              <a:t>„</a:t>
            </a:r>
            <a:r>
              <a:rPr lang="de-DE" sz="2000" dirty="0" err="1"/>
              <a:t>WIRkstatt</a:t>
            </a:r>
            <a:r>
              <a:rPr lang="de-DE" sz="2000" dirty="0"/>
              <a:t> Zukunft“</a:t>
            </a:r>
          </a:p>
          <a:p>
            <a:pPr marL="0" indent="0">
              <a:buNone/>
            </a:pPr>
            <a:r>
              <a:rPr lang="de-DE" sz="2000" dirty="0"/>
              <a:t>Lehrerrat </a:t>
            </a:r>
          </a:p>
          <a:p>
            <a:pPr marL="0" indent="0">
              <a:buNone/>
            </a:pPr>
            <a:r>
              <a:rPr lang="de-DE" sz="2000" dirty="0"/>
              <a:t>die ganze Schulgemeinde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18F93E-BB5F-0E1E-CCFF-A67E47B16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740" y="136290"/>
            <a:ext cx="1941688" cy="17984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478AC37-92F3-47FC-63C5-4E4004BED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883" y="5218823"/>
            <a:ext cx="2581422" cy="15165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13FF55F-43DD-9D18-EA1F-FED99CE0A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189" y="3888818"/>
            <a:ext cx="2608778" cy="19565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C1CF6DB-BA91-4315-651C-5FCEEB5C6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1820" y="5201100"/>
            <a:ext cx="3447635" cy="15520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B379C09-64C2-6D31-5686-43D409A62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570" y="1283619"/>
            <a:ext cx="1781175" cy="23812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4BD6645-E1F9-654B-37F6-4C30E64A2E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2762" y="2182145"/>
            <a:ext cx="3023666" cy="200808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B3CFDD6-D066-7E91-ED8C-802DB7172E2B}"/>
              </a:ext>
            </a:extLst>
          </p:cNvPr>
          <p:cNvSpPr txBox="1"/>
          <p:nvPr/>
        </p:nvSpPr>
        <p:spPr>
          <a:xfrm>
            <a:off x="4689650" y="4664702"/>
            <a:ext cx="3098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Jede einzelne Person</a:t>
            </a:r>
          </a:p>
        </p:txBody>
      </p:sp>
      <p:pic>
        <p:nvPicPr>
          <p:cNvPr id="12" name="Folie 4 Demokratie NORM">
            <a:hlinkClick r:id="" action="ppaction://media"/>
            <a:extLst>
              <a:ext uri="{FF2B5EF4-FFF2-40B4-BE49-F238E27FC236}">
                <a16:creationId xmlns:a16="http://schemas.microsoft.com/office/drawing/2014/main" id="{381AB942-3A12-1946-655A-52320AC43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094" y="1210087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2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7C79FB-3C3B-6E46-D193-778645049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DD0978"/>
                </a:solidFill>
              </a:rPr>
              <a:t>Integration</a:t>
            </a:r>
          </a:p>
        </p:txBody>
      </p:sp>
      <p:pic>
        <p:nvPicPr>
          <p:cNvPr id="4" name="Grafik 3" descr="Ein Bild, das Kreative Künste, Rechteck, Design, Würfel enthält.&#10;&#10;Automatisch generierte Beschreibung">
            <a:extLst>
              <a:ext uri="{FF2B5EF4-FFF2-40B4-BE49-F238E27FC236}">
                <a16:creationId xmlns:a16="http://schemas.microsoft.com/office/drawing/2014/main" id="{8945DF7A-E05F-9A20-1475-F10D5C3A5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734" y="256458"/>
            <a:ext cx="1993541" cy="1903646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38B3CF2-1F17-BDCF-BC61-82AEA01409CF}"/>
              </a:ext>
            </a:extLst>
          </p:cNvPr>
          <p:cNvGrpSpPr/>
          <p:nvPr/>
        </p:nvGrpSpPr>
        <p:grpSpPr>
          <a:xfrm>
            <a:off x="6011958" y="3928220"/>
            <a:ext cx="2956241" cy="2461766"/>
            <a:chOff x="4257082" y="1105180"/>
            <a:chExt cx="2990928" cy="268272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7076A28-BEA2-17AB-9023-B7CC88418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7082" y="1105180"/>
              <a:ext cx="2939996" cy="220656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7195B6A-2571-D56E-5D1D-FCD0F52DA5FB}"/>
                </a:ext>
              </a:extLst>
            </p:cNvPr>
            <p:cNvSpPr txBox="1"/>
            <p:nvPr/>
          </p:nvSpPr>
          <p:spPr>
            <a:xfrm>
              <a:off x="4388739" y="3387798"/>
              <a:ext cx="2859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AG „Kicken und Lesen“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DE150A7-0ED3-21EE-43FA-FFE5E5BE8388}"/>
              </a:ext>
            </a:extLst>
          </p:cNvPr>
          <p:cNvGrpSpPr/>
          <p:nvPr/>
        </p:nvGrpSpPr>
        <p:grpSpPr>
          <a:xfrm>
            <a:off x="1107602" y="1289810"/>
            <a:ext cx="3327242" cy="2547737"/>
            <a:chOff x="432188" y="2454557"/>
            <a:chExt cx="2829493" cy="221458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8959152-5816-1D73-D94F-9ED0777FC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188" y="2454557"/>
              <a:ext cx="2383743" cy="1786283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0F84CD2-D14B-354D-6E92-40665B324B93}"/>
                </a:ext>
              </a:extLst>
            </p:cNvPr>
            <p:cNvSpPr txBox="1"/>
            <p:nvPr/>
          </p:nvSpPr>
          <p:spPr>
            <a:xfrm>
              <a:off x="432188" y="4269027"/>
              <a:ext cx="28294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Schule ohne Rassismus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5EFBBBF-D648-AAF9-1DC4-7AE037665FFB}"/>
              </a:ext>
            </a:extLst>
          </p:cNvPr>
          <p:cNvGrpSpPr/>
          <p:nvPr/>
        </p:nvGrpSpPr>
        <p:grpSpPr>
          <a:xfrm>
            <a:off x="1018294" y="3959694"/>
            <a:ext cx="4512981" cy="2501656"/>
            <a:chOff x="3579990" y="4478586"/>
            <a:chExt cx="4512981" cy="2501656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00BE24A-9131-7F5D-81C6-479037768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79990" y="4478586"/>
              <a:ext cx="4512981" cy="2030182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1E6A89B-BAD6-10E1-1029-D8789F31D005}"/>
                </a:ext>
              </a:extLst>
            </p:cNvPr>
            <p:cNvSpPr txBox="1"/>
            <p:nvPr/>
          </p:nvSpPr>
          <p:spPr>
            <a:xfrm>
              <a:off x="3755693" y="6580132"/>
              <a:ext cx="4337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Deeskalationstraining </a:t>
              </a:r>
              <a:r>
                <a:rPr lang="de-DE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sym typeface="Wingdings" panose="05000000000000000000" pitchFamily="2" charset="2"/>
                </a:rPr>
                <a:t> Trommel-AG</a:t>
              </a:r>
              <a:endParaRPr lang="de-DE" sz="2000" dirty="0">
                <a:solidFill>
                  <a:schemeClr val="tx2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EE55817-6260-D1FB-90FC-AED18A224097}"/>
              </a:ext>
            </a:extLst>
          </p:cNvPr>
          <p:cNvGrpSpPr/>
          <p:nvPr/>
        </p:nvGrpSpPr>
        <p:grpSpPr>
          <a:xfrm>
            <a:off x="9481466" y="2968242"/>
            <a:ext cx="3034792" cy="3524632"/>
            <a:chOff x="6826874" y="1259476"/>
            <a:chExt cx="2857263" cy="3326438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2EF0333-AE71-3FDB-8277-E7BF0AB90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26874" y="1259476"/>
              <a:ext cx="2145978" cy="2859272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3A9D313-8609-D078-ABDD-48B926DFDE02}"/>
                </a:ext>
              </a:extLst>
            </p:cNvPr>
            <p:cNvSpPr txBox="1"/>
            <p:nvPr/>
          </p:nvSpPr>
          <p:spPr>
            <a:xfrm>
              <a:off x="6826874" y="4208303"/>
              <a:ext cx="2857263" cy="3776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2000" dirty="0">
                  <a:solidFill>
                    <a:schemeClr val="tx2">
                      <a:lumMod val="90000"/>
                      <a:lumOff val="10000"/>
                    </a:schemeClr>
                  </a:solidFill>
                  <a:effectLst/>
                  <a:ea typeface="Aptos" panose="020B0004020202020204" pitchFamily="34" charset="0"/>
                </a:rPr>
                <a:t>„MINT trifft Sprache“ </a:t>
              </a:r>
              <a:endParaRPr lang="de-DE" sz="2000" dirty="0">
                <a:solidFill>
                  <a:schemeClr val="tx2">
                    <a:lumMod val="90000"/>
                    <a:lumOff val="10000"/>
                  </a:schemeClr>
                </a:solidFill>
              </a:endParaRP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3C38A2A1-0109-02FA-E91E-D7289C3EBF39}"/>
              </a:ext>
            </a:extLst>
          </p:cNvPr>
          <p:cNvSpPr txBox="1"/>
          <p:nvPr/>
        </p:nvSpPr>
        <p:spPr>
          <a:xfrm>
            <a:off x="4688868" y="1289810"/>
            <a:ext cx="40144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</a:rPr>
              <a:t>Seiteneinsteiger-Konzept</a:t>
            </a:r>
          </a:p>
          <a:p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Angebote im Ganztag</a:t>
            </a:r>
          </a:p>
          <a:p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Hatespeech-Workshops</a:t>
            </a:r>
          </a:p>
          <a:p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Mädchen- und Jungenprojekte</a:t>
            </a:r>
          </a:p>
          <a:p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</a:rPr>
              <a:t>Bildun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gstandems</a:t>
            </a:r>
          </a:p>
          <a:p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Berufsorientierung</a:t>
            </a:r>
          </a:p>
        </p:txBody>
      </p:sp>
      <p:pic>
        <p:nvPicPr>
          <p:cNvPr id="21" name="Folie 5 IntegrationNORM">
            <a:hlinkClick r:id="" action="ppaction://media"/>
            <a:extLst>
              <a:ext uri="{FF2B5EF4-FFF2-40B4-BE49-F238E27FC236}">
                <a16:creationId xmlns:a16="http://schemas.microsoft.com/office/drawing/2014/main" id="{6512C06A-FCB3-5593-5DE6-BD9683B1D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1145" y="1208281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6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D3FBDEB-4C13-D180-B990-A6897EEC7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894" y="3828951"/>
            <a:ext cx="2989106" cy="19746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567CC7-2441-6448-F49C-415E30C5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15" y="330477"/>
            <a:ext cx="10515600" cy="788426"/>
          </a:xfrm>
        </p:spPr>
        <p:txBody>
          <a:bodyPr/>
          <a:lstStyle/>
          <a:p>
            <a:r>
              <a:rPr lang="de-DE" dirty="0">
                <a:solidFill>
                  <a:srgbClr val="259436"/>
                </a:solidFill>
              </a:rPr>
              <a:t>Gesundheit und Bewegung</a:t>
            </a:r>
          </a:p>
        </p:txBody>
      </p:sp>
      <p:pic>
        <p:nvPicPr>
          <p:cNvPr id="4" name="Grafik 3" descr="Ein Bild, das Kreative Künste, Farbigkeit, Rechteck, Würfel enthält.&#10;&#10;Automatisch generierte Beschreibung">
            <a:extLst>
              <a:ext uri="{FF2B5EF4-FFF2-40B4-BE49-F238E27FC236}">
                <a16:creationId xmlns:a16="http://schemas.microsoft.com/office/drawing/2014/main" id="{4451EEEE-877C-F3E6-18DD-EEB93E775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534" y="94253"/>
            <a:ext cx="1941689" cy="179847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622CCA2-6294-ADD0-1E99-0735653E8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15" y="3958016"/>
            <a:ext cx="2588712" cy="194153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E6015E3-B408-975B-1B64-8DCE12F89741}"/>
              </a:ext>
            </a:extLst>
          </p:cNvPr>
          <p:cNvSpPr txBox="1"/>
          <p:nvPr/>
        </p:nvSpPr>
        <p:spPr>
          <a:xfrm>
            <a:off x="3086555" y="1314308"/>
            <a:ext cx="48149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sz="2000" u="sng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Sportangebote im Ganztagsbereich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Fußball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Selbstverteidigung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Kicken und Lesen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Arial" panose="020B0604020202020204" pitchFamily="34" charset="0"/>
              </a:rPr>
              <a:t>Ballspiele</a:t>
            </a: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2 Schwimm-A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Arial" panose="020B0604020202020204" pitchFamily="34" charset="0"/>
              </a:rPr>
              <a:t>G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s, Fahrrad-AG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Arial" panose="020B0604020202020204" pitchFamily="34" charset="0"/>
              </a:rPr>
              <a:t>Kooperation mit einem Fitness-Studio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3B702B7-C055-60F0-6963-E615EBB04023}"/>
              </a:ext>
            </a:extLst>
          </p:cNvPr>
          <p:cNvSpPr txBox="1"/>
          <p:nvPr/>
        </p:nvSpPr>
        <p:spPr>
          <a:xfrm>
            <a:off x="8208491" y="2182560"/>
            <a:ext cx="37400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u="sng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Angebote in der Mittagspause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täglich frisch zubereitetes </a:t>
            </a:r>
            <a:b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Mittagsessen in der Mensa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Spiel und Sport</a:t>
            </a: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5D0A7F4-B302-22D6-5D02-D144AB555130}"/>
              </a:ext>
            </a:extLst>
          </p:cNvPr>
          <p:cNvSpPr txBox="1"/>
          <p:nvPr/>
        </p:nvSpPr>
        <p:spPr>
          <a:xfrm>
            <a:off x="3163937" y="4069660"/>
            <a:ext cx="49243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u="sng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Beispiele für weitere Aktivitäten: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Sporthelfer:innen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betreuen Pausensport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Ausbildung zum DFB-Junior Coach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Jährliche Teilnahme am „Stadtradeln“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Wiederholte Teilnahme am „Citylauf“</a:t>
            </a:r>
          </a:p>
        </p:txBody>
      </p:sp>
      <p:pic>
        <p:nvPicPr>
          <p:cNvPr id="7" name="Folie 6 Gesundheit und Bewegung 1 NORM">
            <a:hlinkClick r:id="" action="ppaction://media"/>
            <a:extLst>
              <a:ext uri="{FF2B5EF4-FFF2-40B4-BE49-F238E27FC236}">
                <a16:creationId xmlns:a16="http://schemas.microsoft.com/office/drawing/2014/main" id="{FB62DC3B-7817-BE4B-0947-58967483D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777" y="1198173"/>
            <a:ext cx="216000" cy="216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0BD063B-7985-19DF-6509-B428D9E6CE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922" y="1401457"/>
            <a:ext cx="1847248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1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162B9-A5C9-38A8-CAFB-D62615264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5AF2F-5AA6-7035-2704-CC320680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259436"/>
                </a:solidFill>
              </a:rPr>
              <a:t>Gesundheit und Bewegung</a:t>
            </a:r>
          </a:p>
        </p:txBody>
      </p:sp>
      <p:pic>
        <p:nvPicPr>
          <p:cNvPr id="4" name="Grafik 3" descr="Ein Bild, das Kreative Künste, Farbigkeit, Rechteck, Würfel enthält.&#10;&#10;Automatisch generierte Beschreibung">
            <a:extLst>
              <a:ext uri="{FF2B5EF4-FFF2-40B4-BE49-F238E27FC236}">
                <a16:creationId xmlns:a16="http://schemas.microsoft.com/office/drawing/2014/main" id="{A0F86B16-1DD0-A333-B5F6-9C4C9098F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534" y="94253"/>
            <a:ext cx="1941689" cy="179847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8D76372-CAB8-C55B-9595-A40A1EACC68E}"/>
              </a:ext>
            </a:extLst>
          </p:cNvPr>
          <p:cNvSpPr txBox="1"/>
          <p:nvPr/>
        </p:nvSpPr>
        <p:spPr>
          <a:xfrm>
            <a:off x="2916863" y="1217059"/>
            <a:ext cx="773935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u="sng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Prävention durch interne und externe Kooperationen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wöchentliche Soziale-Kompetenztrainings in den Klassen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regelmäßig stattfindende Klassenratssitzungen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Hilfe und Unterstützung durch die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Streitschlichter:innen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b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Schulsozialarbeiter:innen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und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Lehrer:innen</a:t>
            </a: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Arial" panose="020B0604020202020204" pitchFamily="34" charset="0"/>
              </a:rPr>
              <a:t>Schulseelsorge „DOS“</a:t>
            </a: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hatespeech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-Workshop durch den Respekt-Coach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Cybermobbing-Workshop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Arial" panose="020B0604020202020204" pitchFamily="34" charset="0"/>
              </a:rPr>
              <a:t>Theater-Workshops</a:t>
            </a: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jährliche Teilnahme am „Maike-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Arial" panose="020B0604020202020204" pitchFamily="34" charset="0"/>
              </a:rPr>
              <a:t>D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ay“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  <a:cs typeface="Arial" panose="020B0604020202020204" pitchFamily="34" charset="0"/>
              </a:rPr>
              <a:t>jährliche 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Gesundheitsberatung für Mädchen und Jungen </a:t>
            </a:r>
            <a:b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durch Ärztinnen der ÄGGF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Drogenprävention durch die Kripo Bochum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monatliche Fallberatungsgruppen für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Lehrer:innen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und  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Schulsozialarbeiter:innen</a:t>
            </a: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0547A2-8E49-4C19-8DB9-B16AFB133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37" y="3996710"/>
            <a:ext cx="2436307" cy="18272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F5715B9-0DFB-4D19-81CE-A1F84AF1C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73" y="1739939"/>
            <a:ext cx="2397971" cy="1798478"/>
          </a:xfrm>
          <a:prstGeom prst="rect">
            <a:avLst/>
          </a:prstGeom>
        </p:spPr>
      </p:pic>
      <p:pic>
        <p:nvPicPr>
          <p:cNvPr id="6" name="Folie 7 Gesundheit und Bewegung 2 NORM">
            <a:hlinkClick r:id="" action="ppaction://media"/>
            <a:extLst>
              <a:ext uri="{FF2B5EF4-FFF2-40B4-BE49-F238E27FC236}">
                <a16:creationId xmlns:a16="http://schemas.microsoft.com/office/drawing/2014/main" id="{19304D0D-51AC-D666-77D1-70A71EF1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56" y="1161261"/>
            <a:ext cx="216000" cy="216000"/>
          </a:xfrm>
          <a:prstGeom prst="rect">
            <a:avLst/>
          </a:prstGeom>
        </p:spPr>
      </p:pic>
      <p:pic>
        <p:nvPicPr>
          <p:cNvPr id="16" name="Grafik 15" descr="Ein Bild, das Text, Schild, Handschrift, draußen enthält.&#10;&#10;Automatisch generierte Beschreibung">
            <a:extLst>
              <a:ext uri="{FF2B5EF4-FFF2-40B4-BE49-F238E27FC236}">
                <a16:creationId xmlns:a16="http://schemas.microsoft.com/office/drawing/2014/main" id="{2D47A273-B435-0ED5-CBAC-227467C5C9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891" y="3048774"/>
            <a:ext cx="2081375" cy="277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4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1A003-8974-AEA6-F946-DDE2A960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218"/>
            <a:ext cx="10515600" cy="788426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D28D0C"/>
                </a:solidFill>
              </a:rPr>
              <a:t>Nachhaltigkeit – Engagement von Klassen, Gruppen und Einzelnen</a:t>
            </a:r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27B78D02-53DB-948A-615F-F3E347986BA0}"/>
              </a:ext>
            </a:extLst>
          </p:cNvPr>
          <p:cNvSpPr txBox="1">
            <a:spLocks/>
          </p:cNvSpPr>
          <p:nvPr/>
        </p:nvSpPr>
        <p:spPr>
          <a:xfrm>
            <a:off x="838200" y="1216977"/>
            <a:ext cx="9940687" cy="26080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Mülltrennung in allen Klassen, Lehrerzimmer und Verwaltung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Leitungswasser als Getränk in der Mensa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Teilnahme der SV an einem Klima-Workshop als Multiplikatoren für ihre 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Mitschüler:innen</a:t>
            </a: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  <a:ea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Teilnahme an diversen Workshops/Veranstaltungen und Besuch von außerschulischen Lernorten zu nachhaltigkeitsrelevanten Themen, wie Klima, Umweltschutz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Klassenfahrten mit BNE-Bezug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Durchführung der Bildungstandems als Kooperation mit der Südschule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Engagement von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Schüler:innen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 für das Kinderhospiz Arche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Noah,Gelsenkirchen</a:t>
            </a: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  <a:ea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  <a:ea typeface="Aptos" panose="020B00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7265DB3-3B4B-71B0-A2E4-D70852F3D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262" y="4568228"/>
            <a:ext cx="2683483" cy="201261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0BBE413-0657-2014-ED7E-4502CAFA3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783" y="4568228"/>
            <a:ext cx="2988410" cy="203955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BE088BA-9BAF-8019-BDA4-5CD37DA48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490" y="4568229"/>
            <a:ext cx="3020805" cy="2012611"/>
          </a:xfrm>
          <a:prstGeom prst="rect">
            <a:avLst/>
          </a:prstGeom>
        </p:spPr>
      </p:pic>
      <p:pic>
        <p:nvPicPr>
          <p:cNvPr id="15" name="Grafik 14" descr="Ein Bild, das Kreative Künste, Rechteck, Würfel, Design enthält.&#10;&#10;Automatisch generierte Beschreibung">
            <a:extLst>
              <a:ext uri="{FF2B5EF4-FFF2-40B4-BE49-F238E27FC236}">
                <a16:creationId xmlns:a16="http://schemas.microsoft.com/office/drawing/2014/main" id="{49222419-A3DC-BA41-2F79-56CF9C1C8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188" y="71885"/>
            <a:ext cx="1925036" cy="1798477"/>
          </a:xfrm>
          <a:prstGeom prst="rect">
            <a:avLst/>
          </a:prstGeom>
        </p:spPr>
      </p:pic>
      <p:pic>
        <p:nvPicPr>
          <p:cNvPr id="4" name="Folie 8">
            <a:hlinkClick r:id="" action="ppaction://media"/>
            <a:extLst>
              <a:ext uri="{FF2B5EF4-FFF2-40B4-BE49-F238E27FC236}">
                <a16:creationId xmlns:a16="http://schemas.microsoft.com/office/drawing/2014/main" id="{5F720BA3-F724-0B24-413B-1C9868050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654" y="1216977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6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68B5F-609E-EF10-4084-28308B55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D28D0C"/>
                </a:solidFill>
              </a:rPr>
              <a:t>Nachhaltigkeit im Ganztag</a:t>
            </a:r>
          </a:p>
        </p:txBody>
      </p:sp>
      <p:pic>
        <p:nvPicPr>
          <p:cNvPr id="3" name="Grafik 2" descr="Ein Bild, das Kreative Künste, Rechteck, Würfel, Design enthält.&#10;&#10;Automatisch generierte Beschreibung">
            <a:extLst>
              <a:ext uri="{FF2B5EF4-FFF2-40B4-BE49-F238E27FC236}">
                <a16:creationId xmlns:a16="http://schemas.microsoft.com/office/drawing/2014/main" id="{19EE2562-4E9C-060D-6C8D-69E869C4F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188" y="71885"/>
            <a:ext cx="1925036" cy="179847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EAC4595-807A-7985-052D-4C9067F2EA7E}"/>
              </a:ext>
            </a:extLst>
          </p:cNvPr>
          <p:cNvSpPr txBox="1"/>
          <p:nvPr/>
        </p:nvSpPr>
        <p:spPr>
          <a:xfrm>
            <a:off x="742920" y="1446793"/>
            <a:ext cx="58895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Werkstatt-AG repariert unsere Fahrräder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AG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Repair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for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future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 – Schrauben statt schrotten!</a:t>
            </a:r>
            <a:b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</a:b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(repariert u.a. viele Handys der </a:t>
            </a:r>
            <a:r>
              <a:rPr lang="de-DE" sz="2000" dirty="0" err="1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SuS</a:t>
            </a: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Upcycling-AG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Garten-AG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Imker-AG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Bildungstandems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2">
                    <a:lumMod val="90000"/>
                    <a:lumOff val="10000"/>
                  </a:schemeClr>
                </a:solidFill>
                <a:ea typeface="Aptos" panose="020B0004020202020204" pitchFamily="34" charset="0"/>
              </a:rPr>
              <a:t>Sport, Spiel und Bewegung</a:t>
            </a:r>
            <a:endParaRPr lang="de-DE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de-DE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3B36E2E-B892-2D14-B32A-26C7FD069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636" y="4309115"/>
            <a:ext cx="3128606" cy="21387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748BDC4-2AE8-3E30-66FE-B314DBE5B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636" y="2036007"/>
            <a:ext cx="3082859" cy="210746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83007DD-D3E3-FF9A-8BB1-8B2F20FEA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8693" y="4309115"/>
            <a:ext cx="2859272" cy="2145978"/>
          </a:xfrm>
          <a:prstGeom prst="rect">
            <a:avLst/>
          </a:prstGeom>
        </p:spPr>
      </p:pic>
      <p:pic>
        <p:nvPicPr>
          <p:cNvPr id="13" name="Grafik 12" descr="Ein Bild, das Kleidung, Person, Schuhwerk, draußen enthält.&#10;&#10;Automatisch generierte Beschreibung">
            <a:extLst>
              <a:ext uri="{FF2B5EF4-FFF2-40B4-BE49-F238E27FC236}">
                <a16:creationId xmlns:a16="http://schemas.microsoft.com/office/drawing/2014/main" id="{099C1926-1206-F923-D252-3D8F67C389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38" y="4309115"/>
            <a:ext cx="2960129" cy="2220097"/>
          </a:xfrm>
          <a:prstGeom prst="rect">
            <a:avLst/>
          </a:prstGeom>
        </p:spPr>
      </p:pic>
      <p:pic>
        <p:nvPicPr>
          <p:cNvPr id="9" name="Folie 9">
            <a:hlinkClick r:id="" action="ppaction://media"/>
            <a:extLst>
              <a:ext uri="{FF2B5EF4-FFF2-40B4-BE49-F238E27FC236}">
                <a16:creationId xmlns:a16="http://schemas.microsoft.com/office/drawing/2014/main" id="{062F37A9-DDA3-AB5A-B5EA-9573C56BE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1776" y="1203111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6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667</Words>
  <Application>Microsoft Office PowerPoint</Application>
  <PresentationFormat>Breitbild</PresentationFormat>
  <Paragraphs>113</Paragraphs>
  <Slides>12</Slides>
  <Notes>0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Times New Roman</vt:lpstr>
      <vt:lpstr>Wingdings</vt:lpstr>
      <vt:lpstr>Office</vt:lpstr>
      <vt:lpstr>Für eine gute Zukunft:  Alle gemeinsam unter dem Dach „Schule der Zukunft“</vt:lpstr>
      <vt:lpstr>Ein starkes Fundament durch die Weiterentwicklung der BNE-Arbeit</vt:lpstr>
      <vt:lpstr>PowerPoint-Präsentation</vt:lpstr>
      <vt:lpstr>Demokratie leben</vt:lpstr>
      <vt:lpstr>Integration</vt:lpstr>
      <vt:lpstr>Gesundheit und Bewegung</vt:lpstr>
      <vt:lpstr>Gesundheit und Bewegung</vt:lpstr>
      <vt:lpstr>Nachhaltigkeit – Engagement von Klassen, Gruppen und Einzelnen</vt:lpstr>
      <vt:lpstr>Nachhaltigkeit im Ganztag</vt:lpstr>
      <vt:lpstr>Nachhaltigkeit im WP-Unterricht</vt:lpstr>
      <vt:lpstr>Zukunftsplanung/Berufsorientierung</vt:lpstr>
      <vt:lpstr>Unser Ziel: Eine gute Zukunft durch nachhaltiges Handeln mit Blick auf das eigene Leben und die Gesellschaft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Für eine gute Zukunft:  Alle gemeinsam unter dem Dach „Schule der Zukunft“</dc:title>
  <dc:creator>Leonard Baumgart</dc:creator>
  <cp:lastModifiedBy>Schulleiter</cp:lastModifiedBy>
  <cp:revision>53</cp:revision>
  <cp:lastPrinted>2024-02-25T17:11:03Z</cp:lastPrinted>
  <dcterms:created xsi:type="dcterms:W3CDTF">2024-02-24T15:11:48Z</dcterms:created>
  <dcterms:modified xsi:type="dcterms:W3CDTF">2024-02-29T13:44:56Z</dcterms:modified>
</cp:coreProperties>
</file>